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70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7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1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7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9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28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12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1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8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3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9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8BDE2-0AE8-48C5-89B1-E6BD5BCBFB93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8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8BDE2-0AE8-48C5-89B1-E6BD5BCBFB93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DF02-8BA1-4057-AB76-294917F2B7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2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66063" y="5584825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6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96200" y="5410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1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1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1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1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20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21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2527">
            <a:off x="4443413" y="4800600"/>
            <a:ext cx="890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22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52724">
            <a:off x="6096000" y="3886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2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2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25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2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27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28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2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1" name="Picture 30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2" name="Picture 31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3" name="Picture 32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4" name="Picture 33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5" name="Picture 34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6" name="Picture 3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7" name="Picture 3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8" name="Picture 3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9" name="Picture 3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0" name="Picture 3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1" name="Picture 4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2" name="Picture 4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386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3" name="Picture 42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4" name="Picture 43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5" name="Picture 4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6" name="Picture 4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7" name="Picture 4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8" name="Picture 47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4724400" y="4953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9" name="Picture 48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0" name="Picture 49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1" name="Picture 50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2" name="Picture 5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3" name="Picture 52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4" name="Picture 5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2200" y="4953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5" name="Picture 5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6" name="Picture 5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7" name="Picture 57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8" name="Picture 58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9" name="Picture 5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0" name="Picture 60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1" name="Group 61"/>
          <p:cNvGrpSpPr>
            <a:grpSpLocks/>
          </p:cNvGrpSpPr>
          <p:nvPr/>
        </p:nvGrpSpPr>
        <p:grpSpPr bwMode="auto">
          <a:xfrm>
            <a:off x="4800600" y="4648200"/>
            <a:ext cx="1905000" cy="2209800"/>
            <a:chOff x="-216" y="3820"/>
            <a:chExt cx="648" cy="281"/>
          </a:xfrm>
        </p:grpSpPr>
        <p:pic>
          <p:nvPicPr>
            <p:cNvPr id="3169" name="Picture 6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0" name="Picture 6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1" name="Picture 64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32" name="Picture 6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3" name="Picture 6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4" name="Picture 6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5" name="Picture 6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6" name="Picture 6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7" name="Group 70"/>
          <p:cNvGrpSpPr>
            <a:grpSpLocks/>
          </p:cNvGrpSpPr>
          <p:nvPr/>
        </p:nvGrpSpPr>
        <p:grpSpPr bwMode="auto">
          <a:xfrm>
            <a:off x="3505200" y="4648200"/>
            <a:ext cx="1905000" cy="2209800"/>
            <a:chOff x="-216" y="3820"/>
            <a:chExt cx="648" cy="281"/>
          </a:xfrm>
        </p:grpSpPr>
        <p:pic>
          <p:nvPicPr>
            <p:cNvPr id="3166" name="Picture 71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67" name="Picture 7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68" name="Picture 7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38" name="Picture 7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9" name="Picture 75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0" name="Picture 76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1" name="Picture 77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2" name="Picture 7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3" name="Picture 7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4" name="Picture 80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5" name="Picture 8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6" name="Picture 82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7" name="Picture 8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8" name="Picture 84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9" name="Picture 8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0" name="Picture 86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1" name="Picture 87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2" name="Picture 88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3" name="Picture 89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4" name="Picture 9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5" name="Picture 91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6" name="Picture 92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7" name="Picture 93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8" name="Picture 9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9" name="Picture 95"/>
          <p:cNvPicPr>
            <a:picLocks noChangeAspect="1" noChangeArrowheads="1" noCrop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0" name="Picture 96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1" name="Picture 9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2" name="Picture 9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3" name="Picture 99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64" name="WordArt 101"/>
          <p:cNvSpPr>
            <a:spLocks noChangeArrowheads="1" noChangeShapeType="1" noTextEdit="1"/>
          </p:cNvSpPr>
          <p:nvPr/>
        </p:nvSpPr>
        <p:spPr bwMode="auto">
          <a:xfrm>
            <a:off x="381000" y="2362200"/>
            <a:ext cx="8362950" cy="1295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vi-VN" sz="40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Chào mừng quý thầy cô </a:t>
            </a:r>
          </a:p>
          <a:p>
            <a:pPr algn="ctr"/>
            <a:r>
              <a:rPr lang="vi-VN" sz="4000" kern="10">
                <a:ln w="9525">
                  <a:solidFill>
                    <a:srgbClr val="66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về thăm lớp</a:t>
            </a:r>
            <a:endParaRPr lang="en-US" sz="4000" kern="10">
              <a:ln w="9525">
                <a:solidFill>
                  <a:srgbClr val="6600CC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165" name="Text Box 102"/>
          <p:cNvSpPr txBox="1">
            <a:spLocks noChangeArrowheads="1"/>
          </p:cNvSpPr>
          <p:nvPr/>
        </p:nvSpPr>
        <p:spPr bwMode="auto">
          <a:xfrm>
            <a:off x="1981200" y="3048000"/>
            <a:ext cx="4854575" cy="584775"/>
          </a:xfrm>
          <a:prstGeom prst="rect">
            <a:avLst/>
          </a:prstGeom>
          <a:solidFill>
            <a:srgbClr val="FFFF66"/>
          </a:solidFill>
          <a:ln w="9525">
            <a:solidFill>
              <a:srgbClr val="66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800000"/>
                </a:solidFill>
                <a:latin typeface="Times New Roman" pitchFamily="18" charset="0"/>
              </a:rPr>
              <a:t>PHÂN MÔN</a:t>
            </a:r>
            <a:r>
              <a:rPr lang="en-US" sz="3200" b="1" dirty="0">
                <a:solidFill>
                  <a:srgbClr val="800000"/>
                </a:solidFill>
                <a:latin typeface="Times New Roman" pitchFamily="18" charset="0"/>
              </a:rPr>
              <a:t>:</a:t>
            </a:r>
            <a:r>
              <a:rPr lang="en-US" b="1" dirty="0">
                <a:solidFill>
                  <a:srgbClr val="800000"/>
                </a:solidFill>
                <a:latin typeface="Arial" charset="0"/>
              </a:rPr>
              <a:t> </a:t>
            </a:r>
            <a:r>
              <a:rPr lang="en-US" sz="3200" b="1" dirty="0" smtClean="0">
                <a:solidFill>
                  <a:srgbClr val="800000"/>
                </a:solidFill>
                <a:latin typeface="Times New Roman" pitchFamily="18" charset="0"/>
              </a:rPr>
              <a:t>CHÍNH TẢ</a:t>
            </a:r>
            <a:endParaRPr lang="en-US" sz="32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0791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457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1219200"/>
            <a:ext cx="8657907" cy="3429000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- cha (cha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     -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30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altLang="en-US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ngã</a:t>
            </a:r>
            <a:endParaRPr lang="en-US" alt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endParaRPr lang="en-US" altLang="en-US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 eaLnBrk="1" hangingPunct="1">
              <a:buFont typeface="Wingdings 3" pitchFamily="18" charset="2"/>
              <a:buNone/>
            </a:pP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r/ d / </a:t>
            </a:r>
            <a:r>
              <a:rPr lang="en-US" alt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gi,v</a:t>
            </a:r>
            <a:r>
              <a:rPr lang="en-US" alt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/d</a:t>
            </a: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070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FLOWERS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4800600"/>
            <a:ext cx="11049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1752600" y="1219200"/>
            <a:ext cx="5867400" cy="1447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Chân thành cảm ơn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914400" y="3048000"/>
            <a:ext cx="7315200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giáo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sinh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6149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52800" y="3962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246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762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668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2098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133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81800" y="3581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10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4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0" y="5181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99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altLang="en-US" sz="6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584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31601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en-US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-3810000" y="1645293"/>
            <a:ext cx="1481133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Buôn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Lênh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đón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3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14400"/>
            <a:ext cx="8229600" cy="1295400"/>
          </a:xfrm>
        </p:spPr>
        <p:txBody>
          <a:bodyPr/>
          <a:lstStyle/>
          <a:p>
            <a:pPr algn="ctr" eaLnBrk="1" hangingPunct="1"/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alt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761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>
          <a:xfrm>
            <a:off x="0" y="835025"/>
            <a:ext cx="9144000" cy="4422775"/>
          </a:xfrm>
        </p:spPr>
        <p:txBody>
          <a:bodyPr>
            <a:noAutofit/>
          </a:bodyPr>
          <a:lstStyle/>
          <a:p>
            <a:pPr marL="0" indent="0" algn="just" eaLnBrk="1" hangingPunct="1">
              <a:lnSpc>
                <a:spcPct val="110000"/>
              </a:lnSpc>
              <a:buFont typeface="Wingdings 3" pitchFamily="18" charset="2"/>
              <a:buNone/>
            </a:pPr>
            <a:r>
              <a:rPr lang="en-US" alt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gùi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nhà.Mọi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phăng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phắc.Y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đập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lồng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ngực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Quỳ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gối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to,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”. Y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reo to:</a:t>
            </a:r>
          </a:p>
          <a:p>
            <a:pPr marL="0" indent="0" algn="just" eaLnBrk="1" hangingPunct="1">
              <a:lnSpc>
                <a:spcPct val="110000"/>
              </a:lnSpc>
              <a:buFont typeface="Wingdings 3" pitchFamily="18" charset="2"/>
              <a:buNone/>
            </a:pPr>
            <a:r>
              <a:rPr lang="en-US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kìa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kìa</a:t>
            </a:r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0" indent="0" algn="just" eaLnBrk="1" hangingPunct="1">
              <a:lnSpc>
                <a:spcPct val="110000"/>
              </a:lnSpc>
              <a:buFont typeface="Wingdings 3" pitchFamily="18" charset="2"/>
              <a:buNone/>
            </a:pPr>
            <a:r>
              <a:rPr lang="en-US" alt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- A,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811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8229600" cy="1143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67000"/>
            <a:ext cx="7391400" cy="4525963"/>
          </a:xfrm>
        </p:spPr>
        <p:txBody>
          <a:bodyPr/>
          <a:lstStyle/>
          <a:p>
            <a:pPr marL="0" indent="0" algn="just" eaLnBrk="1" hangingPunct="1">
              <a:buFont typeface="Wingdings 3" pitchFamily="18" charset="2"/>
              <a:buNone/>
            </a:pPr>
            <a:r>
              <a:rPr lang="en-US" altLang="en-US" dirty="0" smtClean="0">
                <a:solidFill>
                  <a:srgbClr val="002060"/>
                </a:solidFill>
              </a:rPr>
              <a:t>     </a:t>
            </a:r>
            <a:r>
              <a:rPr lang="en-US" altLang="en-US" dirty="0" err="1" smtClean="0">
                <a:solidFill>
                  <a:srgbClr val="002060"/>
                </a:solidFill>
              </a:rPr>
              <a:t>Đoạn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</a:rPr>
              <a:t>văn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</a:rPr>
              <a:t>nói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</a:rPr>
              <a:t>lên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</a:rPr>
              <a:t>tấm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</a:rPr>
              <a:t>lòng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</a:rPr>
              <a:t>của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</a:rPr>
              <a:t>bà</a:t>
            </a:r>
            <a:r>
              <a:rPr lang="en-US" altLang="en-US" dirty="0" smtClean="0">
                <a:solidFill>
                  <a:srgbClr val="002060"/>
                </a:solidFill>
              </a:rPr>
              <a:t> con </a:t>
            </a:r>
            <a:r>
              <a:rPr lang="en-US" altLang="en-US" dirty="0" err="1" smtClean="0">
                <a:solidFill>
                  <a:srgbClr val="002060"/>
                </a:solidFill>
              </a:rPr>
              <a:t>Tây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</a:rPr>
              <a:t>Nguyên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</a:rPr>
              <a:t>đối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</a:rPr>
              <a:t>với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</a:rPr>
              <a:t>cô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</a:rPr>
              <a:t>giáo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</a:rPr>
              <a:t>và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</a:rPr>
              <a:t>cái</a:t>
            </a:r>
            <a:r>
              <a:rPr lang="en-US" altLang="en-US" dirty="0" smtClean="0">
                <a:solidFill>
                  <a:srgbClr val="002060"/>
                </a:solidFill>
              </a:rPr>
              <a:t> </a:t>
            </a:r>
            <a:r>
              <a:rPr lang="en-US" altLang="en-US" dirty="0" err="1" smtClean="0">
                <a:solidFill>
                  <a:srgbClr val="002060"/>
                </a:solidFill>
              </a:rPr>
              <a:t>chữ</a:t>
            </a:r>
            <a:r>
              <a:rPr lang="en-US" altLang="en-US" dirty="0" smtClean="0">
                <a:solidFill>
                  <a:srgbClr val="002060"/>
                </a:solidFill>
              </a:rPr>
              <a:t>.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92" y="76200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812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khó,dễ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altLang="en-US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71600"/>
            <a:ext cx="6577013" cy="4594225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hăng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phắc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uỳ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ồng</a:t>
            </a:r>
            <a:r>
              <a:rPr lang="en-US" alt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ngực</a:t>
            </a:r>
            <a:endParaRPr lang="en-US" altLang="en-US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56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43498"/>
            <a:ext cx="8229600" cy="2057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alt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91440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793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7391400" cy="2544763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M: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chao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chao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liệng</a:t>
            </a:r>
            <a: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alt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en-US" sz="3600" dirty="0" smtClean="0">
              <a:solidFill>
                <a:schemeClr val="bg1"/>
              </a:solidFill>
            </a:endParaRPr>
          </a:p>
        </p:txBody>
      </p:sp>
      <p:pic>
        <p:nvPicPr>
          <p:cNvPr id="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6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46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 - &amp;quot;Ôn bài cũ&amp;quot;&quot;/&gt;&lt;property id=&quot;20307&quot; value=&quot;258&quot;/&gt;&lt;/object&gt;&lt;object type=&quot;3&quot; unique_id=&quot;10005&quot;&gt;&lt;property id=&quot;20148&quot; value=&quot;5&quot;/&gt;&lt;property id=&quot;20300&quot; value=&quot;Slide 3 - &amp;quot;    Chính tả (Nghe - viết)&amp;quot;&quot;/&gt;&lt;property id=&quot;20307&quot; value=&quot;259&quot;/&gt;&lt;/object&gt;&lt;object type=&quot;3&quot; unique_id=&quot;10006&quot;&gt;&lt;property id=&quot;20148&quot; value=&quot;5&quot;/&gt;&lt;property id=&quot;20300&quot; value=&quot;Slide 4 - &amp;quot;Hướng dẫn học sinh nghe – viết&amp;quot;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 - &amp;quot;   Đoạn văn cho em biết điều gì?&amp;quot;&quot;/&gt;&lt;property id=&quot;20307&quot; value=&quot;262&quot;/&gt;&lt;/object&gt;&lt;object type=&quot;3&quot; unique_id=&quot;10009&quot;&gt;&lt;property id=&quot;20148&quot; value=&quot;5&quot;/&gt;&lt;property id=&quot;20300&quot; value=&quot;Slide 7 - &amp;quot;Tìm các từ khó,dễ lẫn khi viết&amp;quot;&quot;/&gt;&lt;property id=&quot;20307&quot; value=&quot;263&quot;/&gt;&lt;/object&gt;&lt;object type=&quot;3&quot; unique_id=&quot;10010&quot;&gt;&lt;property id=&quot;20148&quot; value=&quot;5&quot;/&gt;&lt;property id=&quot;20300&quot; value=&quot;Slide 8 - &amp;quot;Hướng dẫn học sinh làm bài tập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 Bài tập 2:  Tìm những tiếng có nghĩa: a) Chỉ khác nhau ở âm đầu tr hay ch. M: trao (trao đổi) – chao (chao liệng) &quot;/&gt;&lt;property id=&quot;20307&quot; value=&quot;265&quot;/&gt;&lt;/object&gt;&lt;object type=&quot;3&quot; unique_id=&quot;10012&quot;&gt;&lt;property id=&quot;20148&quot; value=&quot;5&quot;/&gt;&lt;property id=&quot;20300&quot; value=&quot;Slide 10 - &amp;quot;tra (tra ngô)  - cha (cha mẹ) trà (uống trà) -  chà (chà xát) trao (trao cho) - chao (chao cánh) trào (dâng trào) &quot;/&gt;&lt;property id=&quot;20307&quot; value=&quot;266&quot;/&gt;&lt;/object&gt;&lt;object type=&quot;3&quot; unique_id=&quot;10015&quot;&gt;&lt;property id=&quot;20148&quot; value=&quot;5&quot;/&gt;&lt;property id=&quot;20300&quot; value=&quot;Slide 11 - &amp;quot;Dặn dò&amp;quot;&quot;/&gt;&lt;property id=&quot;20307&quot; value=&quot;269&quot;/&gt;&lt;/object&gt;&lt;object type=&quot;3&quot; unique_id=&quot;10016&quot;&gt;&lt;property id=&quot;20148&quot; value=&quot;5&quot;/&gt;&lt;property id=&quot;20300&quot; value=&quot;Slide 12&quot;/&gt;&lt;property id=&quot;20307&quot; value=&quot;270&quot;/&gt;&lt;/object&gt;&lt;/object&gt;&lt;object type=&quot;8&quot; unique_id=&quot;1003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244</Words>
  <Application>Microsoft Office PowerPoint</Application>
  <PresentationFormat>On-screen Show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Ôn bài cũ</vt:lpstr>
      <vt:lpstr>    Chính tả (Nghe - viết)</vt:lpstr>
      <vt:lpstr>Hướng dẫn học sinh nghe – viết</vt:lpstr>
      <vt:lpstr>PowerPoint Presentation</vt:lpstr>
      <vt:lpstr>   Đoạn văn cho em biết điều gì?</vt:lpstr>
      <vt:lpstr>Tìm các từ khó,dễ lẫn khi viết</vt:lpstr>
      <vt:lpstr>Hướng dẫn học sinh làm bài tập</vt:lpstr>
      <vt:lpstr> Bài tập 2:  Tìm những tiếng có nghĩa: a) Chỉ khác nhau ở âm đầu tr hay ch. M: trao (trao đổi) – chao (chao liệng) </vt:lpstr>
      <vt:lpstr>tra (tra ngô)  - cha (cha mẹ) trà (uống trà) -  chà (chà xát) trao (trao cho) - chao (chao cánh) trào (dâng trào) -  chào (chào hỏi) tráo (đánh tráo) -  cháo (bát cháo) tro (tro bếp)      -  cho (cho quà) </vt:lpstr>
      <vt:lpstr>Dặn dò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THAMB</cp:lastModifiedBy>
  <cp:revision>28</cp:revision>
  <dcterms:created xsi:type="dcterms:W3CDTF">2016-11-16T09:05:23Z</dcterms:created>
  <dcterms:modified xsi:type="dcterms:W3CDTF">2016-12-08T05:17:25Z</dcterms:modified>
</cp:coreProperties>
</file>